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368" r:id="rId2"/>
    <p:sldId id="400" r:id="rId3"/>
    <p:sldId id="426" r:id="rId4"/>
    <p:sldId id="364" r:id="rId5"/>
    <p:sldId id="374" r:id="rId6"/>
    <p:sldId id="373" r:id="rId7"/>
    <p:sldId id="406" r:id="rId8"/>
    <p:sldId id="431" r:id="rId9"/>
    <p:sldId id="42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5645"/>
    <a:srgbClr val="00306C"/>
    <a:srgbClr val="00A4E4"/>
    <a:srgbClr val="DEE7F6"/>
    <a:srgbClr val="B7CAEB"/>
    <a:srgbClr val="F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96" autoAdjust="0"/>
    <p:restoredTop sz="84490" autoAdjust="0"/>
  </p:normalViewPr>
  <p:slideViewPr>
    <p:cSldViewPr snapToGrid="0">
      <p:cViewPr varScale="1">
        <p:scale>
          <a:sx n="107" d="100"/>
          <a:sy n="107" d="100"/>
        </p:scale>
        <p:origin x="6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6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CA534-21FC-C942-8EF2-C32A9E95CBAA}" type="datetimeFigureOut">
              <a:rPr lang="en-US" smtClean="0"/>
              <a:t>9/5/23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148D67-A58E-BB45-917E-E57F8FAAE8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36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BFAA7-E131-4EB2-B9B2-E2C527DBA3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771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BFAA7-E131-4EB2-B9B2-E2C527DBA3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324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BFAA7-E131-4EB2-B9B2-E2C527DBA3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88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2B810D4-14BE-9754-249B-1C49C9A06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125DB31-4E73-B0C7-1C89-47D34DFA4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1605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29E5F7E-51D2-238A-7D5E-3957AA0D87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5221" y="246333"/>
            <a:ext cx="10269864" cy="5440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3600" b="1" kern="1200" spc="30" baseline="0" dirty="0">
                <a:solidFill>
                  <a:srgbClr val="003660"/>
                </a:solidFill>
                <a:latin typeface="Avenir Next LT Pro Demi" panose="020B07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5882A75-8E6B-CD66-FB52-D43D0EFB86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5221" y="790415"/>
            <a:ext cx="10269322" cy="3510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n-US" sz="1800" kern="1200" dirty="0" smtClean="0">
                <a:solidFill>
                  <a:schemeClr val="tx1"/>
                </a:solidFill>
                <a:latin typeface="Avenir Next LT Pro Light" panose="020F050202020403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(Subtitle or citations)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6DF7612-975E-C9E2-77A5-8066BE0A90F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3" y="1381125"/>
            <a:ext cx="10268780" cy="4810125"/>
          </a:xfrm>
          <a:prstGeom prst="rect">
            <a:avLst/>
          </a:prstGeom>
        </p:spPr>
        <p:txBody>
          <a:bodyPr/>
          <a:lstStyle>
            <a:lvl1pPr marL="91440" indent="-91440">
              <a:lnSpc>
                <a:spcPct val="110000"/>
              </a:lnSpc>
              <a:spcBef>
                <a:spcPts val="1200"/>
              </a:spcBef>
              <a:buFont typeface="Avenir Next LT Pro Light" panose="020B0304020202020204" pitchFamily="34" charset="0"/>
              <a:buChar char=" "/>
              <a:defRPr sz="2400"/>
            </a:lvl1pPr>
            <a:lvl2pPr marL="365760">
              <a:lnSpc>
                <a:spcPct val="110000"/>
              </a:lnSpc>
              <a:defRPr sz="2000"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786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9799E-2104-99BD-7FB8-206BC5316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27CD0-B5DC-DDC8-BC2B-4F76FF00E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32428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8CB9E-B849-9748-0B73-098B669DA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4E3EB-30F8-111E-890F-5C550E492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486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C551-AA5D-E6A2-6963-A6AB368BD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24B17-E7CA-B21B-1998-A75D96A9D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17F53F-B7E6-A8C1-BEB4-561175A16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A5715D-16E1-2983-9236-43F6E2EF1E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8B2993-5EB5-F0E5-5395-58FFC7DBE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8633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044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F4A86-6E31-B68E-A104-4C7EF3375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2B7C56-BC7D-B9A5-6722-9EB8E43841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0A594-0B75-C40A-79E6-621674054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8470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16598-C6ED-D320-8EE9-30E458F31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79C5B6-8454-7AAB-B72B-640BA38D0A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3420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87A46D-71DC-4388-D6A9-423B5B2AE0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8CDFC-538E-6190-3BD0-A4F67232FE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811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BD6ACC9-E028-5829-5D84-A4E22499A448}"/>
              </a:ext>
            </a:extLst>
          </p:cNvPr>
          <p:cNvSpPr txBox="1"/>
          <p:nvPr userDrawn="1"/>
        </p:nvSpPr>
        <p:spPr>
          <a:xfrm>
            <a:off x="22222" y="6484546"/>
            <a:ext cx="180040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200" b="0" dirty="0">
                <a:solidFill>
                  <a:srgbClr val="00306C"/>
                </a:solidFill>
                <a:latin typeface="+mn-lt"/>
                <a:cs typeface="Arial" panose="020B0604020202020204" pitchFamily="34" charset="0"/>
              </a:rPr>
              <a:t>Holler, Kedron &amp; Bardin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3DC4B7-EEEB-9E74-E5E8-7421470F3E3E}"/>
              </a:ext>
            </a:extLst>
          </p:cNvPr>
          <p:cNvSpPr txBox="1"/>
          <p:nvPr userDrawn="1"/>
        </p:nvSpPr>
        <p:spPr>
          <a:xfrm>
            <a:off x="1820248" y="6492240"/>
            <a:ext cx="418993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Reproducing and Replicating Spatial Data Science</a:t>
            </a:r>
            <a:endParaRPr lang="en-US" sz="1200" dirty="0">
              <a:solidFill>
                <a:schemeClr val="bg2">
                  <a:lumMod val="50000"/>
                </a:schemeClr>
              </a:solidFill>
              <a:latin typeface="AvenirNextforSAS Light" panose="020B0403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65B88FDC-3C7C-7B32-D3BE-F5C23798D564}"/>
              </a:ext>
            </a:extLst>
          </p:cNvPr>
          <p:cNvSpPr txBox="1">
            <a:spLocks/>
          </p:cNvSpPr>
          <p:nvPr userDrawn="1"/>
        </p:nvSpPr>
        <p:spPr>
          <a:xfrm>
            <a:off x="11666807" y="6492240"/>
            <a:ext cx="502971" cy="277001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27748E-CD35-4014-937D-97776722114C}" type="slidenum">
              <a:rPr lang="en-US" sz="1200" b="1" kern="1200" smtClean="0">
                <a:solidFill>
                  <a:srgbClr val="00306C"/>
                </a:solidFill>
                <a:latin typeface="+mn-lt"/>
                <a:ea typeface="+mn-ea"/>
                <a:cs typeface="Arial" panose="020B0604020202020204" pitchFamily="34" charset="0"/>
              </a:rPr>
              <a:pPr/>
              <a:t>‹#›</a:t>
            </a:fld>
            <a:endParaRPr lang="en-US" sz="1200" b="1" kern="1200" dirty="0">
              <a:solidFill>
                <a:srgbClr val="00306C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111B754-13B0-58EB-7675-979CD2B1FD6B}"/>
              </a:ext>
            </a:extLst>
          </p:cNvPr>
          <p:cNvCxnSpPr/>
          <p:nvPr userDrawn="1"/>
        </p:nvCxnSpPr>
        <p:spPr>
          <a:xfrm flipH="1">
            <a:off x="11666807" y="6492240"/>
            <a:ext cx="2381" cy="274320"/>
          </a:xfrm>
          <a:prstGeom prst="line">
            <a:avLst/>
          </a:prstGeom>
          <a:ln w="127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2C65E77-8DB2-FBBE-3FDD-840EE2212C62}"/>
              </a:ext>
            </a:extLst>
          </p:cNvPr>
          <p:cNvSpPr txBox="1"/>
          <p:nvPr userDrawn="1"/>
        </p:nvSpPr>
        <p:spPr>
          <a:xfrm>
            <a:off x="10182692" y="6492240"/>
            <a:ext cx="148411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venirNextforSAS Light" panose="020B0403020202020204" pitchFamily="34" charset="0"/>
                <a:cs typeface="Arial" panose="020B0604020202020204" pitchFamily="34" charset="0"/>
              </a:rPr>
              <a:t>#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+mn-lt"/>
                <a:cs typeface="Arial" panose="020B0604020202020204" pitchFamily="34" charset="0"/>
              </a:rPr>
              <a:t>SDSS2023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DF35A8E-A8EA-5DEA-2232-627D075CF8C5}"/>
              </a:ext>
            </a:extLst>
          </p:cNvPr>
          <p:cNvCxnSpPr>
            <a:cxnSpLocks/>
          </p:cNvCxnSpPr>
          <p:nvPr userDrawn="1"/>
        </p:nvCxnSpPr>
        <p:spPr>
          <a:xfrm>
            <a:off x="1822628" y="6492240"/>
            <a:ext cx="0" cy="274320"/>
          </a:xfrm>
          <a:prstGeom prst="line">
            <a:avLst/>
          </a:prstGeom>
          <a:ln w="127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0F8023B-1683-B4D7-4D68-F6D692445639}"/>
              </a:ext>
            </a:extLst>
          </p:cNvPr>
          <p:cNvCxnSpPr>
            <a:cxnSpLocks/>
          </p:cNvCxnSpPr>
          <p:nvPr userDrawn="1"/>
        </p:nvCxnSpPr>
        <p:spPr>
          <a:xfrm>
            <a:off x="274319" y="246269"/>
            <a:ext cx="0" cy="854111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892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3" r:id="rId5"/>
    <p:sldLayoutId id="2147483655" r:id="rId6"/>
    <p:sldLayoutId id="2147483657" r:id="rId7"/>
    <p:sldLayoutId id="2147483658" r:id="rId8"/>
    <p:sldLayoutId id="214748365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hegsrr.github.io/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middlebury.az1.qualtrics.com/reports/public/bWlkZGxlYnVyeS02NGUzOWQ4YzJkZWMzYjAwMDk2YzU0ZGQtVVJfYTltbDVSdGJ5YXNXV3o0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F5CEF73-2836-1A85-C795-556D1BFB9411}"/>
              </a:ext>
            </a:extLst>
          </p:cNvPr>
          <p:cNvSpPr/>
          <p:nvPr/>
        </p:nvSpPr>
        <p:spPr>
          <a:xfrm>
            <a:off x="0" y="6411697"/>
            <a:ext cx="12192000" cy="44630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beach with a body of water and a blue sky&#10;&#10;Description automatically generated">
            <a:extLst>
              <a:ext uri="{FF2B5EF4-FFF2-40B4-BE49-F238E27FC236}">
                <a16:creationId xmlns:a16="http://schemas.microsoft.com/office/drawing/2014/main" id="{826EC2C9-064C-859B-8619-F211FA08C6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812" b="29525"/>
          <a:stretch/>
        </p:blipFill>
        <p:spPr>
          <a:xfrm>
            <a:off x="0" y="-12455"/>
            <a:ext cx="12192000" cy="363015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5FAEB41-BFE3-F4B2-DAF7-67747C466A84}"/>
              </a:ext>
            </a:extLst>
          </p:cNvPr>
          <p:cNvSpPr/>
          <p:nvPr/>
        </p:nvSpPr>
        <p:spPr>
          <a:xfrm>
            <a:off x="-1" y="3339292"/>
            <a:ext cx="12192001" cy="370702"/>
          </a:xfrm>
          <a:prstGeom prst="rect">
            <a:avLst/>
          </a:prstGeom>
          <a:solidFill>
            <a:srgbClr val="048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79D4E-2415-6433-2FF9-7F45040FFAB1}"/>
              </a:ext>
            </a:extLst>
          </p:cNvPr>
          <p:cNvSpPr txBox="1"/>
          <p:nvPr/>
        </p:nvSpPr>
        <p:spPr>
          <a:xfrm>
            <a:off x="387927" y="4010955"/>
            <a:ext cx="10300668" cy="52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t>Reproducing and Replicating Spatial Data Science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69F8E5-D11A-3E9D-75DC-B2153A94142D}"/>
              </a:ext>
            </a:extLst>
          </p:cNvPr>
          <p:cNvSpPr txBox="1"/>
          <p:nvPr/>
        </p:nvSpPr>
        <p:spPr>
          <a:xfrm>
            <a:off x="387927" y="4680148"/>
            <a:ext cx="10181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Joseph Holler, Peter Kedron, and Sarah Bardin</a:t>
            </a:r>
          </a:p>
        </p:txBody>
      </p:sp>
      <p:pic>
        <p:nvPicPr>
          <p:cNvPr id="7" name="Picture 6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ACB898B7-3140-EBB2-3B47-BAFA0302BE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172" y="5701807"/>
            <a:ext cx="1682578" cy="168257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5EA59DD-1386-51F3-0CA7-0A50BF4C7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5041" y="6275692"/>
            <a:ext cx="1239759" cy="53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ddlebury College Shield and Seal">
            <a:extLst>
              <a:ext uri="{FF2B5EF4-FFF2-40B4-BE49-F238E27FC236}">
                <a16:creationId xmlns:a16="http://schemas.microsoft.com/office/drawing/2014/main" id="{9D5272E8-DA05-3731-50E9-2C23595A6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38747" y="6391241"/>
            <a:ext cx="1052922" cy="40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22D191-E98F-1DA2-A8F3-A9AA5748603C}"/>
              </a:ext>
            </a:extLst>
          </p:cNvPr>
          <p:cNvSpPr txBox="1"/>
          <p:nvPr/>
        </p:nvSpPr>
        <p:spPr>
          <a:xfrm>
            <a:off x="387927" y="5418553"/>
            <a:ext cx="244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  <a:hlinkClick r:id="rId6"/>
              </a:rPr>
              <a:t>HEGSRR.github.io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21C9C9-240E-0FEF-F969-10524C4A2C80}"/>
              </a:ext>
            </a:extLst>
          </p:cNvPr>
          <p:cNvSpPr txBox="1"/>
          <p:nvPr/>
        </p:nvSpPr>
        <p:spPr>
          <a:xfrm>
            <a:off x="96982" y="6392548"/>
            <a:ext cx="61514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Funding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Support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from NSF BCS-2049837, NSF OAC-1743184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2402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207722-9AE3-EFA6-8582-B81862FAC4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Tell us what you think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EC5969-8E75-0201-CB87-9266506578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Please take 2mins to complete a short survey about open science research practices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1E76FE1-1875-30DC-6AB4-7DD3822292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5762" y="1381125"/>
            <a:ext cx="11412537" cy="4810125"/>
          </a:xfrm>
        </p:spPr>
        <p:txBody>
          <a:bodyPr/>
          <a:lstStyle/>
          <a:p>
            <a:pPr algn="ctr"/>
            <a:r>
              <a:rPr lang="en-US" sz="6000" dirty="0">
                <a:latin typeface="Arial Rounded MT Bold" panose="020F0704030504030204" pitchFamily="34" charset="0"/>
              </a:rPr>
              <a:t>go.middlebury.edu/</a:t>
            </a:r>
            <a:r>
              <a:rPr lang="en-US" sz="6000" dirty="0" err="1">
                <a:latin typeface="Arial Rounded MT Bold" panose="020F0704030504030204" pitchFamily="34" charset="0"/>
              </a:rPr>
              <a:t>hegsrr</a:t>
            </a:r>
            <a:endParaRPr lang="en-US" sz="6000" dirty="0">
              <a:latin typeface="Arial Rounded MT Bold" panose="020F0704030504030204" pitchFamily="34" charset="0"/>
            </a:endParaRPr>
          </a:p>
        </p:txBody>
      </p:sp>
      <p:pic>
        <p:nvPicPr>
          <p:cNvPr id="8" name="Picture 7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398005DC-358D-F2FB-573A-F3BE859EC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416" y="2390935"/>
            <a:ext cx="3676650" cy="36766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35F385-CD41-D720-474E-C58132FE7704}"/>
              </a:ext>
            </a:extLst>
          </p:cNvPr>
          <p:cNvSpPr txBox="1"/>
          <p:nvPr/>
        </p:nvSpPr>
        <p:spPr>
          <a:xfrm>
            <a:off x="5277053" y="2851960"/>
            <a:ext cx="6052258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Protocol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Sort 11 open and reproducible research practices (ORRP)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Already using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Aware and interested in using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Unaware or uninterested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 </a:t>
            </a:r>
            <a:r>
              <a:rPr lang="en-US" dirty="0" err="1"/>
              <a:t>likert</a:t>
            </a:r>
            <a:r>
              <a:rPr lang="en-US" dirty="0"/>
              <a:t> technology adoption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Share deidentified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Follow-up surveys (immediate, one year)</a:t>
            </a:r>
          </a:p>
        </p:txBody>
      </p:sp>
    </p:spTree>
    <p:extLst>
      <p:ext uri="{BB962C8B-B14F-4D97-AF65-F5344CB8AC3E}">
        <p14:creationId xmlns:p14="http://schemas.microsoft.com/office/powerpoint/2010/main" val="247668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F0EB35-C517-BF04-0A99-DAF9932647A3}"/>
              </a:ext>
            </a:extLst>
          </p:cNvPr>
          <p:cNvSpPr txBox="1"/>
          <p:nvPr/>
        </p:nvSpPr>
        <p:spPr>
          <a:xfrm>
            <a:off x="637308" y="3797199"/>
            <a:ext cx="1030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t>Defining Reproducibility and Replicability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911CC-0ABB-5FDC-5478-40F753B0BB2B}"/>
              </a:ext>
            </a:extLst>
          </p:cNvPr>
          <p:cNvSpPr txBox="1"/>
          <p:nvPr/>
        </p:nvSpPr>
        <p:spPr>
          <a:xfrm>
            <a:off x="637308" y="4466392"/>
            <a:ext cx="10181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A brief definition for spatial data science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6F5E451-1100-A1C7-9492-01286A8D690C}"/>
              </a:ext>
            </a:extLst>
          </p:cNvPr>
          <p:cNvCxnSpPr>
            <a:cxnSpLocks/>
          </p:cNvCxnSpPr>
          <p:nvPr/>
        </p:nvCxnSpPr>
        <p:spPr>
          <a:xfrm>
            <a:off x="518555" y="3881033"/>
            <a:ext cx="0" cy="961719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0C4CF5-B6CF-3BB9-2723-C32B2900C3AE}"/>
              </a:ext>
            </a:extLst>
          </p:cNvPr>
          <p:cNvSpPr/>
          <p:nvPr/>
        </p:nvSpPr>
        <p:spPr>
          <a:xfrm>
            <a:off x="142504" y="165276"/>
            <a:ext cx="376045" cy="104600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682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3FD566-A57B-568B-6BED-C7F73003D377}"/>
              </a:ext>
            </a:extLst>
          </p:cNvPr>
          <p:cNvSpPr txBox="1"/>
          <p:nvPr/>
        </p:nvSpPr>
        <p:spPr>
          <a:xfrm>
            <a:off x="385221" y="688486"/>
            <a:ext cx="1088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(Schmidt 2009, Gomez et al. 2010, Barba 2017, Christensen et al. 2019, NASEM 2019)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1C849-CB6F-2CA2-2FC1-447EA1C20DEB}"/>
              </a:ext>
            </a:extLst>
          </p:cNvPr>
          <p:cNvSpPr txBox="1"/>
          <p:nvPr/>
        </p:nvSpPr>
        <p:spPr>
          <a:xfrm>
            <a:off x="354411" y="153540"/>
            <a:ext cx="107015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36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Reproduction and Replication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C9A6ED-3CEC-BCF4-3BBE-A853402416E2}"/>
              </a:ext>
            </a:extLst>
          </p:cNvPr>
          <p:cNvCxnSpPr>
            <a:cxnSpLocks/>
          </p:cNvCxnSpPr>
          <p:nvPr/>
        </p:nvCxnSpPr>
        <p:spPr>
          <a:xfrm>
            <a:off x="274319" y="246269"/>
            <a:ext cx="0" cy="769984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screenshot of a phone&#10;&#10;Description automatically generated">
            <a:extLst>
              <a:ext uri="{FF2B5EF4-FFF2-40B4-BE49-F238E27FC236}">
                <a16:creationId xmlns:a16="http://schemas.microsoft.com/office/drawing/2014/main" id="{A12E30BF-784D-F46D-1D72-41F9B3A80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21" y="1658213"/>
            <a:ext cx="10419274" cy="245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223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3FD566-A57B-568B-6BED-C7F73003D377}"/>
              </a:ext>
            </a:extLst>
          </p:cNvPr>
          <p:cNvSpPr txBox="1"/>
          <p:nvPr/>
        </p:nvSpPr>
        <p:spPr>
          <a:xfrm>
            <a:off x="385221" y="688486"/>
            <a:ext cx="1088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(Schmidt 2009, Gomez et al. 2010, Barba 2017, Christensen et al. 2019, NASEM 2019)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1C849-CB6F-2CA2-2FC1-447EA1C20DEB}"/>
              </a:ext>
            </a:extLst>
          </p:cNvPr>
          <p:cNvSpPr txBox="1"/>
          <p:nvPr/>
        </p:nvSpPr>
        <p:spPr>
          <a:xfrm>
            <a:off x="354411" y="153540"/>
            <a:ext cx="107015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36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Reproduction and Replication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C9A6ED-3CEC-BCF4-3BBE-A853402416E2}"/>
              </a:ext>
            </a:extLst>
          </p:cNvPr>
          <p:cNvCxnSpPr>
            <a:cxnSpLocks/>
          </p:cNvCxnSpPr>
          <p:nvPr/>
        </p:nvCxnSpPr>
        <p:spPr>
          <a:xfrm>
            <a:off x="274319" y="246269"/>
            <a:ext cx="0" cy="769984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screenshot of a phone&#10;&#10;Description automatically generated">
            <a:extLst>
              <a:ext uri="{FF2B5EF4-FFF2-40B4-BE49-F238E27FC236}">
                <a16:creationId xmlns:a16="http://schemas.microsoft.com/office/drawing/2014/main" id="{DFDD74C6-64F0-4B58-07A4-030EC9D3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21" y="1658213"/>
            <a:ext cx="10419274" cy="24515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F40A94-C218-4B8E-F4B5-32E618DA57A2}"/>
              </a:ext>
            </a:extLst>
          </p:cNvPr>
          <p:cNvSpPr txBox="1"/>
          <p:nvPr/>
        </p:nvSpPr>
        <p:spPr>
          <a:xfrm>
            <a:off x="444524" y="4232308"/>
            <a:ext cx="10300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Reproduction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665915-D004-A4CB-2BE9-80B00DFA9B90}"/>
              </a:ext>
            </a:extLst>
          </p:cNvPr>
          <p:cNvSpPr txBox="1"/>
          <p:nvPr/>
        </p:nvSpPr>
        <p:spPr>
          <a:xfrm>
            <a:off x="416815" y="4650379"/>
            <a:ext cx="1018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venirNextforSAS Light" panose="020B0403020202020204" pitchFamily="34" charset="0"/>
                <a:cs typeface="Arial" panose="020B0604020202020204" pitchFamily="34" charset="0"/>
              </a:rPr>
              <a:t>Same data, same procedure, same results, same context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4E755C-E876-0562-0EEB-1CD6DC55904B}"/>
              </a:ext>
            </a:extLst>
          </p:cNvPr>
          <p:cNvSpPr/>
          <p:nvPr/>
        </p:nvSpPr>
        <p:spPr>
          <a:xfrm>
            <a:off x="568034" y="2951017"/>
            <a:ext cx="9961473" cy="4433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140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93FD566-A57B-568B-6BED-C7F73003D377}"/>
              </a:ext>
            </a:extLst>
          </p:cNvPr>
          <p:cNvSpPr txBox="1"/>
          <p:nvPr/>
        </p:nvSpPr>
        <p:spPr>
          <a:xfrm>
            <a:off x="385221" y="688486"/>
            <a:ext cx="10884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(Schmidt 2009, Gomez et al. 2010, Barba 2017, Christensen et al. 2019, NASEM 2019)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1C849-CB6F-2CA2-2FC1-447EA1C20DEB}"/>
              </a:ext>
            </a:extLst>
          </p:cNvPr>
          <p:cNvSpPr txBox="1"/>
          <p:nvPr/>
        </p:nvSpPr>
        <p:spPr>
          <a:xfrm>
            <a:off x="354411" y="153540"/>
            <a:ext cx="107015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036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Reproduction and Replication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C9A6ED-3CEC-BCF4-3BBE-A853402416E2}"/>
              </a:ext>
            </a:extLst>
          </p:cNvPr>
          <p:cNvCxnSpPr>
            <a:cxnSpLocks/>
          </p:cNvCxnSpPr>
          <p:nvPr/>
        </p:nvCxnSpPr>
        <p:spPr>
          <a:xfrm>
            <a:off x="274319" y="246269"/>
            <a:ext cx="0" cy="769984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screenshot of a phone&#10;&#10;Description automatically generated">
            <a:extLst>
              <a:ext uri="{FF2B5EF4-FFF2-40B4-BE49-F238E27FC236}">
                <a16:creationId xmlns:a16="http://schemas.microsoft.com/office/drawing/2014/main" id="{DFDD74C6-64F0-4B58-07A4-030EC9D3E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21" y="1658213"/>
            <a:ext cx="10419274" cy="24515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F40A94-C218-4B8E-F4B5-32E618DA57A2}"/>
              </a:ext>
            </a:extLst>
          </p:cNvPr>
          <p:cNvSpPr txBox="1"/>
          <p:nvPr/>
        </p:nvSpPr>
        <p:spPr>
          <a:xfrm>
            <a:off x="444524" y="4232308"/>
            <a:ext cx="10300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Reproduction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665915-D004-A4CB-2BE9-80B00DFA9B90}"/>
              </a:ext>
            </a:extLst>
          </p:cNvPr>
          <p:cNvSpPr txBox="1"/>
          <p:nvPr/>
        </p:nvSpPr>
        <p:spPr>
          <a:xfrm>
            <a:off x="416815" y="4650379"/>
            <a:ext cx="1018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venirNextforSAS Light" panose="020B0403020202020204" pitchFamily="34" charset="0"/>
                <a:cs typeface="Arial" panose="020B0604020202020204" pitchFamily="34" charset="0"/>
              </a:rPr>
              <a:t>Same data, same procedure, same results, same context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A7FEC1-EDF6-2E05-795E-A783539E4FFC}"/>
              </a:ext>
            </a:extLst>
          </p:cNvPr>
          <p:cNvSpPr txBox="1"/>
          <p:nvPr/>
        </p:nvSpPr>
        <p:spPr>
          <a:xfrm>
            <a:off x="472233" y="5250879"/>
            <a:ext cx="103006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Replication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B3581D-7A40-454F-91FA-725DF15025D0}"/>
              </a:ext>
            </a:extLst>
          </p:cNvPr>
          <p:cNvSpPr txBox="1"/>
          <p:nvPr/>
        </p:nvSpPr>
        <p:spPr>
          <a:xfrm>
            <a:off x="444524" y="5668950"/>
            <a:ext cx="10181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AvenirNextforSAS Light" panose="020B0403020202020204" pitchFamily="34" charset="0"/>
                <a:cs typeface="Arial" panose="020B0604020202020204" pitchFamily="34" charset="0"/>
              </a:rPr>
              <a:t>New data, similar procedure, similar results, same or new context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4E755C-E876-0562-0EEB-1CD6DC55904B}"/>
              </a:ext>
            </a:extLst>
          </p:cNvPr>
          <p:cNvSpPr/>
          <p:nvPr/>
        </p:nvSpPr>
        <p:spPr>
          <a:xfrm>
            <a:off x="568034" y="3408220"/>
            <a:ext cx="9961473" cy="443346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68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1AC8F5-E700-71AE-CD1E-AA4817995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Veridical Spatial Data Science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48DB4-4ACA-B566-0B56-C4C6F350BB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dirty="0"/>
              <a:t>Munafo et al. (2016), Kedron et al. (2020), Yu &amp; Kumbier (2020)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9838D-29A9-0599-016A-BEC7686FD2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r>
              <a:rPr lang="en-US" dirty="0"/>
              <a:t>Principled inquiry to extract reliable and reproducible information from </a:t>
            </a:r>
            <a:r>
              <a:rPr lang="en-US" dirty="0" err="1"/>
              <a:t>spatialtemporal</a:t>
            </a:r>
            <a:r>
              <a:rPr lang="en-US" dirty="0"/>
              <a:t> data, with an </a:t>
            </a:r>
            <a:r>
              <a:rPr lang="en-US" b="1" i="1" dirty="0"/>
              <a:t>enriched technical language </a:t>
            </a:r>
            <a:r>
              <a:rPr lang="en-US" dirty="0"/>
              <a:t>to communicate and evaluate empirical evidence in the context of human decisions, domain knowledge, and geographic confounds; </a:t>
            </a:r>
            <a:r>
              <a:rPr lang="en-US" b="1" i="1" dirty="0"/>
              <a:t>supported by a system of external validation and evidence accumulation based on the purposeful replication of findings across space and time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(Adapted from Kedron and Bardin 2021, Yu and </a:t>
            </a:r>
            <a:r>
              <a:rPr lang="en-US" dirty="0" err="1"/>
              <a:t>Kumbier</a:t>
            </a:r>
            <a:r>
              <a:rPr lang="en-US" dirty="0"/>
              <a:t> 2020)</a:t>
            </a:r>
          </a:p>
        </p:txBody>
      </p:sp>
    </p:spTree>
    <p:extLst>
      <p:ext uri="{BB962C8B-B14F-4D97-AF65-F5344CB8AC3E}">
        <p14:creationId xmlns:p14="http://schemas.microsoft.com/office/powerpoint/2010/main" val="289500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1AC8F5-E700-71AE-CD1E-AA4817995A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R&amp;R Related Resources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48DB4-4ACA-B566-0B56-C4C6F350BB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a-DK" dirty="0"/>
              <a:t>Munafo et al. (2016), Kedron et al. (2020), Yu &amp; Kumbier (2020)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C45F2A-7E30-CB0A-6483-C915B4F310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60769" y="1721922"/>
            <a:ext cx="6626430" cy="446932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5 Peer-reviewed Publications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8 Reproduction and Replication Studies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2 Surveys of Researcher Practices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EF56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Reproducible Project Repository Template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Manual In Development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2 Course Syllabi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9 RAs Mentored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~50 Students Engaged in R&amp;R Studies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F1E76FE1-1875-30DC-6AB4-7DD382229299}"/>
              </a:ext>
            </a:extLst>
          </p:cNvPr>
          <p:cNvSpPr txBox="1">
            <a:spLocks/>
          </p:cNvSpPr>
          <p:nvPr/>
        </p:nvSpPr>
        <p:spPr>
          <a:xfrm>
            <a:off x="385762" y="1721922"/>
            <a:ext cx="4746677" cy="4469328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buFont typeface="Avenir Next LT Pro Light" panose="020B0304020202020204" pitchFamily="34" charset="0"/>
              <a:buChar char=" 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57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dirty="0">
                <a:latin typeface="Arial Rounded MT Bold" panose="020F0704030504030204" pitchFamily="34" charset="0"/>
              </a:rPr>
              <a:t>hegsrr.github.io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350" y="2796663"/>
            <a:ext cx="2857500" cy="2857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44275" y="5654163"/>
            <a:ext cx="42201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hegsrr.github.io/Workshop-SDSS-2023/</a:t>
            </a:r>
          </a:p>
        </p:txBody>
      </p:sp>
    </p:spTree>
    <p:extLst>
      <p:ext uri="{BB962C8B-B14F-4D97-AF65-F5344CB8AC3E}">
        <p14:creationId xmlns:p14="http://schemas.microsoft.com/office/powerpoint/2010/main" val="977943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F0EB35-C517-BF04-0A99-DAF9932647A3}"/>
              </a:ext>
            </a:extLst>
          </p:cNvPr>
          <p:cNvSpPr txBox="1"/>
          <p:nvPr/>
        </p:nvSpPr>
        <p:spPr>
          <a:xfrm>
            <a:off x="637308" y="3880326"/>
            <a:ext cx="1030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t>Survey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2911CC-0ABB-5FDC-5478-40F753B0BB2B}"/>
              </a:ext>
            </a:extLst>
          </p:cNvPr>
          <p:cNvSpPr txBox="1"/>
          <p:nvPr/>
        </p:nvSpPr>
        <p:spPr>
          <a:xfrm>
            <a:off x="637308" y="4549519"/>
            <a:ext cx="10181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Arial" panose="020B0604020202020204" pitchFamily="34" charset="0"/>
              </a:rPr>
              <a:t>The reproducible research practices you identified as interesting and important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6F5E451-1100-A1C7-9492-01286A8D690C}"/>
              </a:ext>
            </a:extLst>
          </p:cNvPr>
          <p:cNvCxnSpPr>
            <a:cxnSpLocks/>
          </p:cNvCxnSpPr>
          <p:nvPr/>
        </p:nvCxnSpPr>
        <p:spPr>
          <a:xfrm>
            <a:off x="518555" y="3964160"/>
            <a:ext cx="0" cy="961719"/>
          </a:xfrm>
          <a:prstGeom prst="line">
            <a:avLst/>
          </a:prstGeom>
          <a:ln w="76200">
            <a:solidFill>
              <a:srgbClr val="0030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0C4CF5-B6CF-3BB9-2723-C32B2900C3AE}"/>
              </a:ext>
            </a:extLst>
          </p:cNvPr>
          <p:cNvSpPr/>
          <p:nvPr/>
        </p:nvSpPr>
        <p:spPr>
          <a:xfrm>
            <a:off x="142504" y="165276"/>
            <a:ext cx="376045" cy="104600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9F6F73-0E55-71F3-BDB7-FA9CC7A670A9}"/>
              </a:ext>
            </a:extLst>
          </p:cNvPr>
          <p:cNvSpPr txBox="1"/>
          <p:nvPr/>
        </p:nvSpPr>
        <p:spPr>
          <a:xfrm>
            <a:off x="637308" y="5156589"/>
            <a:ext cx="2476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Link to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652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venir Next LT Pro Demi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3336</TotalTime>
  <Words>410</Words>
  <Application>Microsoft Macintosh PowerPoint</Application>
  <PresentationFormat>Widescreen</PresentationFormat>
  <Paragraphs>52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Rounded MT Bold</vt:lpstr>
      <vt:lpstr>Avenir Next LT Pro Demi</vt:lpstr>
      <vt:lpstr>Avenir Next LT Pro Light</vt:lpstr>
      <vt:lpstr>AvenirNextforSAS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Kedron</dc:creator>
  <cp:lastModifiedBy>Hejun Quan</cp:lastModifiedBy>
  <cp:revision>229</cp:revision>
  <dcterms:created xsi:type="dcterms:W3CDTF">2023-07-10T06:52:36Z</dcterms:created>
  <dcterms:modified xsi:type="dcterms:W3CDTF">2023-09-05T13:45:45Z</dcterms:modified>
</cp:coreProperties>
</file>

<file path=docProps/thumbnail.jpeg>
</file>